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63" r:id="rId2"/>
    <p:sldId id="332" r:id="rId3"/>
    <p:sldId id="269" r:id="rId4"/>
    <p:sldId id="312" r:id="rId5"/>
    <p:sldId id="313" r:id="rId6"/>
    <p:sldId id="314" r:id="rId7"/>
    <p:sldId id="310" r:id="rId8"/>
    <p:sldId id="270" r:id="rId9"/>
    <p:sldId id="271" r:id="rId10"/>
    <p:sldId id="272" r:id="rId11"/>
    <p:sldId id="274" r:id="rId12"/>
    <p:sldId id="293" r:id="rId13"/>
    <p:sldId id="294" r:id="rId14"/>
    <p:sldId id="328" r:id="rId15"/>
    <p:sldId id="296" r:id="rId16"/>
    <p:sldId id="297" r:id="rId17"/>
    <p:sldId id="298" r:id="rId18"/>
    <p:sldId id="301" r:id="rId19"/>
    <p:sldId id="302" r:id="rId20"/>
    <p:sldId id="303" r:id="rId21"/>
    <p:sldId id="304" r:id="rId22"/>
    <p:sldId id="305" r:id="rId23"/>
    <p:sldId id="307" r:id="rId24"/>
    <p:sldId id="308" r:id="rId25"/>
    <p:sldId id="315" r:id="rId26"/>
    <p:sldId id="316" r:id="rId27"/>
    <p:sldId id="317" r:id="rId28"/>
    <p:sldId id="318" r:id="rId29"/>
    <p:sldId id="324" r:id="rId30"/>
    <p:sldId id="319" r:id="rId31"/>
    <p:sldId id="323" r:id="rId32"/>
    <p:sldId id="322" r:id="rId33"/>
    <p:sldId id="340" r:id="rId34"/>
    <p:sldId id="339" r:id="rId35"/>
    <p:sldId id="343" r:id="rId36"/>
    <p:sldId id="342" r:id="rId37"/>
    <p:sldId id="325" r:id="rId38"/>
    <p:sldId id="341" r:id="rId39"/>
    <p:sldId id="326" r:id="rId40"/>
    <p:sldId id="327" r:id="rId41"/>
    <p:sldId id="330" r:id="rId42"/>
    <p:sldId id="329" r:id="rId43"/>
    <p:sldId id="336" r:id="rId44"/>
    <p:sldId id="331" r:id="rId45"/>
    <p:sldId id="338" r:id="rId46"/>
    <p:sldId id="337" r:id="rId47"/>
  </p:sldIdLst>
  <p:sldSz cx="10972800" cy="7315200"/>
  <p:notesSz cx="6794500" cy="9931400"/>
  <p:defaultTextStyle>
    <a:defPPr>
      <a:defRPr lang="en-US"/>
    </a:defPPr>
    <a:lvl1pPr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22288" indent="-65088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44575" indent="-130175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66863" indent="-195263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89150" indent="-260350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C800"/>
    <a:srgbClr val="000000"/>
    <a:srgbClr val="44ADE8"/>
    <a:srgbClr val="0434BC"/>
    <a:srgbClr val="0A6496"/>
    <a:srgbClr val="C49500"/>
    <a:srgbClr val="B3A2C7"/>
    <a:srgbClr val="92D0F2"/>
    <a:srgbClr val="BCEBA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37" autoAdjust="0"/>
    <p:restoredTop sz="93568" autoAdjust="0"/>
  </p:normalViewPr>
  <p:slideViewPr>
    <p:cSldViewPr>
      <p:cViewPr>
        <p:scale>
          <a:sx n="70" d="100"/>
          <a:sy n="70" d="100"/>
        </p:scale>
        <p:origin x="-354" y="-618"/>
      </p:cViewPr>
      <p:guideLst>
        <p:guide orient="horz" pos="2304"/>
        <p:guide orient="horz" pos="1152"/>
        <p:guide orient="horz" pos="1757"/>
        <p:guide orient="horz" pos="576"/>
        <p:guide orient="horz" pos="2880"/>
        <p:guide orient="horz" pos="3427"/>
        <p:guide orient="horz" pos="4032"/>
        <p:guide orient="horz" pos="864"/>
        <p:guide pos="3456"/>
        <p:guide pos="1728"/>
        <p:guide pos="2592"/>
        <p:guide pos="230"/>
        <p:guide pos="4320"/>
        <p:guide pos="5184"/>
        <p:guide pos="6048"/>
        <p:guide pos="4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54" y="-114"/>
      </p:cViewPr>
      <p:guideLst>
        <p:guide orient="horz" pos="3128"/>
        <p:guide pos="2140"/>
      </p:guideLst>
    </p:cSldViewPr>
  </p:notesViewPr>
  <p:gridSpacing cx="46816963" cy="468169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9D2DCD-5CC4-4010-8C49-62155ADA08E1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4838" y="744538"/>
            <a:ext cx="55848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EFE867-83F0-44C7-AEBF-7AA219511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7CF55A04-5DEC-40C4-8394-5D8AD79A71E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9D2EC3F-9DCA-4340-8DE9-4DCF96FA6CB5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73701-BC8A-4C2F-8DDD-AEC37A6FB92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A7F1E2F-F0A8-465B-9D3A-4863ECD8A1D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CA37850-8271-4F61-8297-E76146B6D7EC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235C3CEC-B479-442F-9468-5BE56094C44E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A7F1E2F-F0A8-465B-9D3A-4863ECD8A1D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28E69AF9-3876-43EA-9C33-76D8BAFBAE4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971DDF01-DA31-4A03-8EAA-DD208CB3E4C9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272459"/>
            <a:ext cx="932688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4145280"/>
            <a:ext cx="768096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2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4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9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1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8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0CA67-FACA-44D1-A31C-A28AD8D589FA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2E22-0013-43ED-850E-23ACFE33D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F3C8-6AAE-4ACF-9181-B23B8027800A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BD6F-9F26-47E2-AB8A-CCABFCAE7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45956" y="313267"/>
            <a:ext cx="2962274" cy="66564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130" y="313267"/>
            <a:ext cx="8703946" cy="66564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4BDDE-8DD9-4424-B603-CB40A161765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156E-AA0F-499B-80AA-76DAD0C1F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A6C8E-3422-4B85-A7AC-3E247E354A56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DC154-5D69-46CB-8441-193D3AE78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700697"/>
            <a:ext cx="9326880" cy="1452880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3100500"/>
            <a:ext cx="9326880" cy="1600199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23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47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7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94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11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34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8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E4873-62AA-4EBF-B035-47792B8FACA9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B72BE-FF63-4EC1-9BC5-D2214C906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134" y="1820334"/>
            <a:ext cx="5833110" cy="51494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4" y="1820334"/>
            <a:ext cx="5833110" cy="51494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223F-A263-4F33-BC77-D7A70182F81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E240-D549-438A-9BF7-7745D5132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2947"/>
            <a:ext cx="987552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37458"/>
            <a:ext cx="4848226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2358" indent="0">
              <a:buNone/>
              <a:defRPr sz="2300" b="1"/>
            </a:lvl2pPr>
            <a:lvl3pPr marL="1044716" indent="0">
              <a:buNone/>
              <a:defRPr sz="2100" b="1"/>
            </a:lvl3pPr>
            <a:lvl4pPr marL="1567072" indent="0">
              <a:buNone/>
              <a:defRPr sz="1800" b="1"/>
            </a:lvl4pPr>
            <a:lvl5pPr marL="2089433" indent="0">
              <a:buNone/>
              <a:defRPr sz="1800" b="1"/>
            </a:lvl5pPr>
            <a:lvl6pPr marL="2611789" indent="0">
              <a:buNone/>
              <a:defRPr sz="1800" b="1"/>
            </a:lvl6pPr>
            <a:lvl7pPr marL="3134146" indent="0">
              <a:buNone/>
              <a:defRPr sz="1800" b="1"/>
            </a:lvl7pPr>
            <a:lvl8pPr marL="3656503" indent="0">
              <a:buNone/>
              <a:defRPr sz="1800" b="1"/>
            </a:lvl8pPr>
            <a:lvl9pPr marL="41788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319871"/>
            <a:ext cx="4848226" cy="42147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4" y="1637458"/>
            <a:ext cx="4850130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2358" indent="0">
              <a:buNone/>
              <a:defRPr sz="2300" b="1"/>
            </a:lvl2pPr>
            <a:lvl3pPr marL="1044716" indent="0">
              <a:buNone/>
              <a:defRPr sz="2100" b="1"/>
            </a:lvl3pPr>
            <a:lvl4pPr marL="1567072" indent="0">
              <a:buNone/>
              <a:defRPr sz="1800" b="1"/>
            </a:lvl4pPr>
            <a:lvl5pPr marL="2089433" indent="0">
              <a:buNone/>
              <a:defRPr sz="1800" b="1"/>
            </a:lvl5pPr>
            <a:lvl6pPr marL="2611789" indent="0">
              <a:buNone/>
              <a:defRPr sz="1800" b="1"/>
            </a:lvl6pPr>
            <a:lvl7pPr marL="3134146" indent="0">
              <a:buNone/>
              <a:defRPr sz="1800" b="1"/>
            </a:lvl7pPr>
            <a:lvl8pPr marL="3656503" indent="0">
              <a:buNone/>
              <a:defRPr sz="1800" b="1"/>
            </a:lvl8pPr>
            <a:lvl9pPr marL="41788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4" y="2319871"/>
            <a:ext cx="4850130" cy="42147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70097-4A67-4245-BBCD-5FEEA612D99A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16A1C-BD6A-4423-80A4-CCDB2F458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425D3-6BCE-419A-BF0E-01A66E62881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8ABE-2489-40AD-860D-F1BB4FDD1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9F44-9A1C-4DB5-952F-63B2CAF76EBD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A1EAE-D60B-4693-8118-B2214757E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1253"/>
            <a:ext cx="3609976" cy="123952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91259"/>
            <a:ext cx="6134100" cy="62433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530779"/>
            <a:ext cx="3609976" cy="5003801"/>
          </a:xfrm>
        </p:spPr>
        <p:txBody>
          <a:bodyPr/>
          <a:lstStyle>
            <a:lvl1pPr marL="0" indent="0">
              <a:buNone/>
              <a:defRPr sz="1600"/>
            </a:lvl1pPr>
            <a:lvl2pPr marL="522358" indent="0">
              <a:buNone/>
              <a:defRPr sz="1400"/>
            </a:lvl2pPr>
            <a:lvl3pPr marL="1044716" indent="0">
              <a:buNone/>
              <a:defRPr sz="1100"/>
            </a:lvl3pPr>
            <a:lvl4pPr marL="1567072" indent="0">
              <a:buNone/>
              <a:defRPr sz="1000"/>
            </a:lvl4pPr>
            <a:lvl5pPr marL="2089433" indent="0">
              <a:buNone/>
              <a:defRPr sz="1000"/>
            </a:lvl5pPr>
            <a:lvl6pPr marL="2611789" indent="0">
              <a:buNone/>
              <a:defRPr sz="1000"/>
            </a:lvl6pPr>
            <a:lvl7pPr marL="3134146" indent="0">
              <a:buNone/>
              <a:defRPr sz="1000"/>
            </a:lvl7pPr>
            <a:lvl8pPr marL="3656503" indent="0">
              <a:buNone/>
              <a:defRPr sz="1000"/>
            </a:lvl8pPr>
            <a:lvl9pPr marL="417886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491E1-BCB2-4A57-87D9-69B88C37D24B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E17A-3A23-4BAC-8AB2-C51591E9B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5120644"/>
            <a:ext cx="6583680" cy="60452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53627"/>
            <a:ext cx="6583680" cy="438912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2358" indent="0">
              <a:buNone/>
              <a:defRPr sz="3200"/>
            </a:lvl2pPr>
            <a:lvl3pPr marL="1044716" indent="0">
              <a:buNone/>
              <a:defRPr sz="2700"/>
            </a:lvl3pPr>
            <a:lvl4pPr marL="1567072" indent="0">
              <a:buNone/>
              <a:defRPr sz="2300"/>
            </a:lvl4pPr>
            <a:lvl5pPr marL="2089433" indent="0">
              <a:buNone/>
              <a:defRPr sz="2300"/>
            </a:lvl5pPr>
            <a:lvl6pPr marL="2611789" indent="0">
              <a:buNone/>
              <a:defRPr sz="2300"/>
            </a:lvl6pPr>
            <a:lvl7pPr marL="3134146" indent="0">
              <a:buNone/>
              <a:defRPr sz="2300"/>
            </a:lvl7pPr>
            <a:lvl8pPr marL="3656503" indent="0">
              <a:buNone/>
              <a:defRPr sz="2300"/>
            </a:lvl8pPr>
            <a:lvl9pPr marL="4178860" indent="0">
              <a:buNone/>
              <a:defRPr sz="2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725165"/>
            <a:ext cx="6583680" cy="858519"/>
          </a:xfrm>
        </p:spPr>
        <p:txBody>
          <a:bodyPr/>
          <a:lstStyle>
            <a:lvl1pPr marL="0" indent="0">
              <a:buNone/>
              <a:defRPr sz="1600"/>
            </a:lvl1pPr>
            <a:lvl2pPr marL="522358" indent="0">
              <a:buNone/>
              <a:defRPr sz="1400"/>
            </a:lvl2pPr>
            <a:lvl3pPr marL="1044716" indent="0">
              <a:buNone/>
              <a:defRPr sz="1100"/>
            </a:lvl3pPr>
            <a:lvl4pPr marL="1567072" indent="0">
              <a:buNone/>
              <a:defRPr sz="1000"/>
            </a:lvl4pPr>
            <a:lvl5pPr marL="2089433" indent="0">
              <a:buNone/>
              <a:defRPr sz="1000"/>
            </a:lvl5pPr>
            <a:lvl6pPr marL="2611789" indent="0">
              <a:buNone/>
              <a:defRPr sz="1000"/>
            </a:lvl6pPr>
            <a:lvl7pPr marL="3134146" indent="0">
              <a:buNone/>
              <a:defRPr sz="1000"/>
            </a:lvl7pPr>
            <a:lvl8pPr marL="3656503" indent="0">
              <a:buNone/>
              <a:defRPr sz="1000"/>
            </a:lvl8pPr>
            <a:lvl9pPr marL="417886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920B-C3AF-4A7A-97C0-6157600FD93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D2084-4165-4484-B8C9-70F77C679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58000" t="47000" r="-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293688"/>
            <a:ext cx="9874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471" tIns="52237" rIns="104471" bIns="522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706563"/>
            <a:ext cx="9874250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471" tIns="52237" rIns="104471" bIns="522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780213"/>
            <a:ext cx="25590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2D1C19-8DCA-4EEE-9A52-C4AA806EBA56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675" y="6780213"/>
            <a:ext cx="34734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ctr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4475" y="6780213"/>
            <a:ext cx="25590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8BB328-CD39-42D9-8AC3-F1C5FC3B0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4457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2pPr>
      <a:lvl3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3pPr>
      <a:lvl4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4pPr>
      <a:lvl5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5pPr>
      <a:lvl6pPr marL="4572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6pPr>
      <a:lvl7pPr marL="9144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7pPr>
      <a:lvl8pPr marL="13716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8pPr>
      <a:lvl9pPr marL="18288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9pPr>
    </p:titleStyle>
    <p:bodyStyle>
      <a:lvl1pPr marL="390525" indent="-390525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13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9500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2965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5324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7681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40039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2358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4716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7072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433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1789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146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6503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8860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wmf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w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2.wmf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wm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jpe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205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7" name="Picture 45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563563"/>
            <a:ext cx="3532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37"/>
          <p:cNvSpPr/>
          <p:nvPr/>
        </p:nvSpPr>
        <p:spPr>
          <a:xfrm>
            <a:off x="0" y="4937125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182563" y="2743200"/>
            <a:ext cx="10607675" cy="1782763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60" name="Picture 2" descr="D:\SOURCE\illustrations\people\4444_17684817.jpg"/>
          <p:cNvPicPr>
            <a:picLocks noChangeAspect="1" noChangeArrowheads="1"/>
          </p:cNvPicPr>
          <p:nvPr/>
        </p:nvPicPr>
        <p:blipFill>
          <a:blip r:embed="rId3" cstate="print"/>
          <a:srcRect t="8118" b="31917"/>
          <a:stretch>
            <a:fillRect/>
          </a:stretch>
        </p:blipFill>
        <p:spPr bwMode="auto">
          <a:xfrm>
            <a:off x="0" y="2092325"/>
            <a:ext cx="10972800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017838" y="5807075"/>
            <a:ext cx="5119687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280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Портфолио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проектов 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компании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MyTask</a:t>
            </a:r>
            <a:r>
              <a:rPr lang="ru-RU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Торговые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коридоры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147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8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55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Содержимое 9" descr="кондитерская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20440" y="2426945"/>
            <a:ext cx="2160000" cy="2160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2" name="Рисунок 51" descr="магазин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0440" y="45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3" name="Рисунок 52" descr="магазины 2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2992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4" name="Рисунок 53" descr="магазины 3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0720" y="50292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магазины 4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320" y="2426946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6" name="Рисунок 55" descr="магазины 5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41080" y="49723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магазины 6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41080" y="45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магазины 7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35040" y="3617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магазины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15320" y="49834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Торговые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центры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717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179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алан тц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5040" y="91440"/>
            <a:ext cx="4572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3" name="Рисунок 52" descr="арктика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6440" y="914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4" name="Рисунок 53" descr="бегемот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0720" y="2457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глобус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388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альтаир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0392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евростиль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38480" y="4880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карусель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40480" y="4880880"/>
            <a:ext cx="41148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8195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203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TextBox 54"/>
          <p:cNvSpPr txBox="1">
            <a:spLocks noChangeArrowheads="1"/>
          </p:cNvSpPr>
          <p:nvPr/>
        </p:nvSpPr>
        <p:spPr bwMode="auto">
          <a:xfrm>
            <a:off x="3794125" y="822325"/>
            <a:ext cx="68135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buFont typeface="Arial" pitchFamily="34" charset="0"/>
              <a:buChar char="•"/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ts val="3000"/>
              </a:lnSpc>
              <a:defRPr/>
            </a:pPr>
            <a:endParaRPr lang="ru-RU" sz="3600" b="1" dirty="0">
              <a:solidFill>
                <a:srgbClr val="0A6496"/>
              </a:solidFill>
              <a:latin typeface="Myriad Pro Cond" pitchFamily="34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7733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исследования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023360" y="1188720"/>
            <a:ext cx="6541150" cy="42826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ходе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проекта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Обследовано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 рынков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магазинов и торговых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центров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50 строительных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объектов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делано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более 1000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исследовании принимали участие 35 человек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длился 14 дней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21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Описание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проекта</a:t>
            </a: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4800600" y="6228715"/>
            <a:ext cx="6121400" cy="7207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3931920" y="3017520"/>
            <a:ext cx="6624638" cy="2407285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фотографии выкладки 40 товаров разного типа. Зафиксировать количество товара на полке. Проверить срок годности продуктов питания</a:t>
            </a:r>
          </a:p>
          <a:p>
            <a:pPr>
              <a:defRPr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21 город, 35 магазинов</a:t>
            </a:r>
            <a:endParaRPr lang="ru-RU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3703320" y="1325880"/>
            <a:ext cx="708660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Исследование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ассортимента товаров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9" name="Таблица 58"/>
          <p:cNvGraphicFramePr>
            <a:graphicFrameLocks noGrp="1"/>
          </p:cNvGraphicFramePr>
          <p:nvPr/>
        </p:nvGraphicFramePr>
        <p:xfrm>
          <a:off x="4069080" y="2468880"/>
          <a:ext cx="6096000" cy="335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353435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кофе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крекеры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лапша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паштет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хрен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маринады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растительное масло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рыбные консервы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ветчина</a:t>
                      </a:r>
                    </a:p>
                    <a:p>
                      <a:pPr marL="0" marR="0" indent="0" algn="l" defTabSz="10447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маринованные огурцы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endParaRPr lang="ru-RU" sz="2000" b="0" i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5120640" y="1871345"/>
            <a:ext cx="307481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Примеры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товаров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Техническое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задание</a:t>
            </a:r>
            <a:r>
              <a:rPr lang="ru-RU" sz="3600" dirty="0" smtClean="0">
                <a:solidFill>
                  <a:schemeClr val="bg1"/>
                </a:solidFill>
              </a:rPr>
              <a:t>/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список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продуктов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243" name="TextBox 77"/>
          <p:cNvSpPr txBox="1">
            <a:spLocks noChangeArrowheads="1"/>
          </p:cNvSpPr>
          <p:nvPr/>
        </p:nvSpPr>
        <p:spPr bwMode="auto">
          <a:xfrm>
            <a:off x="274638" y="2505075"/>
            <a:ext cx="287972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5000"/>
              </a:lnSpc>
            </a:pPr>
            <a:endParaRPr lang="ru-RU" sz="35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en-US" sz="4000">
              <a:solidFill>
                <a:schemeClr val="bg1"/>
              </a:solidFill>
              <a:latin typeface="Myriad Pro Cond" pitchFamily="34" charset="0"/>
            </a:endParaRPr>
          </a:p>
        </p:txBody>
      </p:sp>
      <p:grpSp>
        <p:nvGrpSpPr>
          <p:cNvPr id="10244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5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52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650" y="835025"/>
            <a:ext cx="29527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1963" y="835025"/>
            <a:ext cx="9525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8925" y="908050"/>
            <a:ext cx="268446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0850" y="2995613"/>
            <a:ext cx="38512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1475" y="4651375"/>
            <a:ext cx="21558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51925" y="4795838"/>
            <a:ext cx="151288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  <a:endParaRPr lang="en-US" sz="3200" dirty="0"/>
          </a:p>
        </p:txBody>
      </p:sp>
      <p:grpSp>
        <p:nvGrpSpPr>
          <p:cNvPr id="11267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68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>
            <a:off x="5486400" y="18288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86400" y="36576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86400" y="5440363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8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6" descr="e:\profiles\slabakov\Desktop\Отчёт концепция вкуса\ОК. Красноярск. 9 мая 77, ТРЦ Планета\IMAG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075" y="333375"/>
            <a:ext cx="1789113" cy="414718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1" name="Picture 7" descr="e:\profiles\slabakov\Desktop\Отчёт концепция вкуса\ОК. Красноярск. 9 мая 77, ТРЦ Планета\IMAG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4325" y="333375"/>
            <a:ext cx="3295650" cy="1855788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2" name="Picture 4" descr="e:\profiles\slabakov\Desktop\Отчёт концепция вкуса\ОК. Тюмень. Широтная 199\IMAG0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8875" y="333374"/>
            <a:ext cx="2090738" cy="423862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3" name="Picture 2" descr="e:\profiles\slabakov\Desktop\Отчёт концепция вкуса\ОК.Ростов-на-Дону. Комарова 24а\IMAG0176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2320" y="4617720"/>
            <a:ext cx="3744000" cy="255600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4" name="Picture 13" descr="e:\profiles\slabakov\Desktop\Отчёт концепция вкуса\ОК. Омск. Энтузиастов 2\IMAG05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0440" y="4581524"/>
            <a:ext cx="3519220" cy="259200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5" name="Picture 9" descr="e:\profiles\slabakov\Desktop\Отчёт концепция вкуса\ОК. Ростов-на-Дону. Малиновского 23\IMAG02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585" y="2331721"/>
            <a:ext cx="3198495" cy="214884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продукта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229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8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dirty="0">
              <a:solidFill>
                <a:schemeClr val="bg1"/>
              </a:solidFill>
              <a:latin typeface="Myriad Pro Cond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12299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2" descr="e:\profiles\slabakov\Desktop\Отчёт концепция вкуса\OK. Воронеж. Шишкова 72\20120708_19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1563" y="920750"/>
            <a:ext cx="1296987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1" name="Picture 7" descr="e:\profiles\slabakov\Desktop\Отчёт концепция вкуса\ОК. Новосибирск. Военная 5\2012-07-10 19.09.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9988" y="920750"/>
            <a:ext cx="1314450" cy="17526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2" name="Picture 3" descr="e:\profiles\slabakov\Desktop\Отчёт концепция вкуса\OK. Воронеж. Шишкова 72\20120708_19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8413" y="920750"/>
            <a:ext cx="1295400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3" name="Picture 9" descr="e:\profiles\slabakov\Desktop\Отчёт концепция вкуса\ОК. Ростов-на-Дону. Малиновского 23\IMAG02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6838" y="920750"/>
            <a:ext cx="1427162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4" name="Picture 4" descr="e:\profiles\slabakov\Desktop\Отчёт концепция вкуса\OK. Воронеж. Шишкова 72\20120708_190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28138" y="920750"/>
            <a:ext cx="1439862" cy="17240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5" name="Picture 6" descr="e:\profiles\slabakov\Desktop\Отчёт концепция вкуса\ОК. Красноярск. 9 мая 77, ТРЦ Планета\IMAG02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9988" y="2726055"/>
            <a:ext cx="140970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6" name="Picture 7" descr="e:\profiles\slabakov\Desktop\Отчёт концепция вкуса\ОК. Новосибирск. Военная 5\2012-07-10 19.09.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11563" y="2697480"/>
            <a:ext cx="1296987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7" name="Picture 9" descr="e:\profiles\slabakov\Desktop\Отчёт концепция вкуса\ОК. Омск. Энтузиастов 2\IMAG059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28138" y="2697480"/>
            <a:ext cx="1439862" cy="181927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8" name="Picture 10" descr="e:\profiles\slabakov\Desktop\Отчёт концепция вкуса\ОК. Омск. Энтузиастов 2\IMAG059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19850" y="2697480"/>
            <a:ext cx="273685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9" name="Picture 5" descr="e:\profiles\slabakov\Desktop\Отчёт концепция вкуса\ОК. Воронеж.Кольцовская  35\2012-07-04 15.42.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11881" y="4572000"/>
            <a:ext cx="196596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10" name="Picture 4" descr="e:\profiles\slabakov\Desktop\Отчёт концепция вкуса\ОК. Воронеж.Кольцовская  35\2012-07-04 15.39.3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50548" y="4572000"/>
            <a:ext cx="2487612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11" name="Picture 8" descr="e:\profiles\slabakov\Desktop\Отчёт концепция вкуса\ОК. Омск. Энтузиастов 2\IMAG0596.JPG"/>
          <p:cNvPicPr preferRelativeResize="0"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93088" y="4571999"/>
            <a:ext cx="2484000" cy="18000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9" name="Прямоугольник 58"/>
          <p:cNvSpPr/>
          <p:nvPr/>
        </p:nvSpPr>
        <p:spPr>
          <a:xfrm>
            <a:off x="4709160" y="650361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/>
              <a:t>Рыбные консервы</a:t>
            </a:r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433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4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47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  <p:sp>
        <p:nvSpPr>
          <p:cNvPr id="50" name="Содержимое 2"/>
          <p:cNvSpPr txBox="1">
            <a:spLocks/>
          </p:cNvSpPr>
          <p:nvPr/>
        </p:nvSpPr>
        <p:spPr>
          <a:xfrm>
            <a:off x="3703320" y="1051560"/>
            <a:ext cx="6949440" cy="478472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 3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000 фотографий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Клиенту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 предоставлен полный отчет о результатах исследования 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исследовании принимали участие 28 человек во всех запрошенных городах (21 город)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Была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достигнута договоренность о дальнейшем сотрудничестве</a:t>
            </a:r>
          </a:p>
          <a:p>
            <a:pPr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5363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4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71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978592" y="59436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сследование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платежных терминалов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3886200" y="2286000"/>
            <a:ext cx="7086600" cy="3230245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ru-RU" sz="29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Система электронных платежей</a:t>
            </a: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ru-RU" sz="29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Создать карту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платежных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банкоматов</a:t>
            </a:r>
          </a:p>
          <a:p>
            <a:pPr lvl="1">
              <a:defRPr/>
            </a:pPr>
            <a:endParaRPr lang="ru-RU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городов России</a:t>
            </a:r>
          </a:p>
          <a:p>
            <a:pPr lvl="1">
              <a:defRPr/>
            </a:pPr>
            <a:endParaRPr lang="ru-RU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68763" y="3886200"/>
            <a:ext cx="255587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572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atin typeface="+mj-lt"/>
              </a:rPr>
              <a:t>Оглавление</a:t>
            </a:r>
            <a:endParaRPr lang="en-US" sz="3600" dirty="0">
              <a:latin typeface="+mj-lt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9041" y="888236"/>
            <a:ext cx="7040880" cy="891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Исследование товаров в салонах связи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Исследование торговой недвижимости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ассортимента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платежных терминалов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Аудит ноутбуков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Проверка рекламы водки «Мягков» </a:t>
            </a:r>
          </a:p>
          <a:p>
            <a:pPr marL="457200" indent="-457200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в супермаркетах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Аудит алкогольной продукции (ликёров) в супермаркетах  г. Москвы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Тайный покупатель в магазинах техники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качества обслуживания клиентов в отделениях банка в г. Сочи 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технического состояния банкоматов Сбербанка в г. Сочи 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Тайный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покупатель в аптеках</a:t>
            </a: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Банкоматы</a:t>
            </a:r>
            <a:r>
              <a:rPr lang="en-US" sz="3600" dirty="0" smtClean="0">
                <a:solidFill>
                  <a:schemeClr val="bg1"/>
                </a:solidFill>
              </a:rPr>
              <a:t>,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платежные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терминалы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dirty="0">
              <a:solidFill>
                <a:schemeClr val="bg1"/>
              </a:solidFill>
              <a:latin typeface="Myriad Pro Cond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16395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Рисунок 49" descr="банкомат1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6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0" name="Рисунок 54" descr="банкомат5.jp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7880" y="4572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1" name="Рисунок 55" descr="пт1.jpg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8520" y="4572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3" name="Рисунок 57" descr="пт3.jp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82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4" name="Рисунок 58" descr="пт4.jpg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3880" y="47880"/>
            <a:ext cx="2484000" cy="3564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5" name="Рисунок 59" descr="банкомат9.jpg"/>
          <p:cNvPicPr preferRelativeResize="0"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28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741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>
            <a:off x="5486400" y="18288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86400" y="36576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86400" y="5440363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2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749040" y="822960"/>
            <a:ext cx="6541150" cy="60939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ходе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проекта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обследовано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00 банкоматов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платежных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2000 фотографий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Получена информация о состоянии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Исследуемых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банкоматов и платежных 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длился 10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дней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исследовании принимали участие 60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человек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10-ти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городах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России </a:t>
            </a:r>
          </a:p>
          <a:p>
            <a:pPr>
              <a:defRPr/>
            </a:pP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31920" y="2103120"/>
            <a:ext cx="6624638" cy="3749040"/>
          </a:xfrm>
          <a:prstGeom prst="rect">
            <a:avLst/>
          </a:prstGeom>
          <a:ln>
            <a:noFill/>
          </a:ln>
        </p:spPr>
        <p:txBody>
          <a:bodyPr anchor="ctr">
            <a:normAutofit fontScale="900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27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>
              <a:lnSpc>
                <a:spcPct val="150000"/>
              </a:lnSpc>
              <a:defRPr/>
            </a:pP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Маркетинговое агентство     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7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lnSpc>
                <a:spcPct val="150000"/>
              </a:lnSpc>
              <a:defRPr/>
            </a:pP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Исследовать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ноутбуках браузеры и поисковые 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системы</a:t>
            </a: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sz="27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Магазины 20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разных сетей электроники в 100 городах России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160520" y="45720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Аудит ноутбуков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ноутбуков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8" descr="ноут10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640" y="35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8" name="Рисунок 9" descr="ноут11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6480" y="36576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9" name="Рисунок 10" descr="ноут12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1040" y="251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0" name="Рисунок 11" descr="ноут15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51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1" name="Рисунок 12" descr="ноут16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5600" y="24688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2" name="Рисунок 13" descr="ноут17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6522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3" name="Рисунок 14" descr="ноут18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664074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4" name="Рисунок 15" descr="ноут20.jpg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01320" y="46522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2" descr="ноут5.jpg"/>
          <p:cNvPicPr preferRelativeResize="0"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66760" y="308880"/>
            <a:ext cx="2160000" cy="216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62000" t="58000" r="-3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120 магазинов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55 городах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1187 осмотренных ноутбуков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903 фотографии</a:t>
            </a:r>
          </a:p>
          <a:p>
            <a:pPr>
              <a:buFont typeface="Arial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06240" y="2697480"/>
            <a:ext cx="6121400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 anchor="ctr">
            <a:noAutofit/>
          </a:bodyPr>
          <a:lstStyle/>
          <a:p>
            <a:pPr algn="ctr" eaLnBrk="0" hangingPunct="0">
              <a:defRPr/>
            </a:pP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40480" y="2331720"/>
            <a:ext cx="6807518" cy="324612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sz="6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Мягков</a:t>
            </a:r>
          </a:p>
          <a:p>
            <a:pPr>
              <a:defRPr/>
            </a:pPr>
            <a:endParaRPr lang="ru-RU" sz="20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проверку наличия и размещения всех видов наружной рекламы водки «Мягков» в гипермаркетах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lvl="1" indent="0"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marL="0" lvl="1" indent="0"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Два города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и Санкт-Петербург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06240" y="82296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Проверка рекламы водки «Мягков» в супермаркетах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Фотографии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рекламы</a:t>
            </a:r>
            <a:endParaRPr lang="ru-RU" sz="3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e:\profiles\dsushko\Desktop\Мягков реклама\фотографии магазинов\Реутово 1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5360" y="2560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7" name="Picture 3" descr="e:\profiles\dsushko\Desktop\Мягков реклама\фотографии магазинов\Рябиновая улица 5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9920" y="489204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8" name="Picture 4" descr="e:\profiles\dsushko\Desktop\Мягков реклама\Новая папка\Дальневосточный пр-т, 16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640" y="26316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8" name="Picture 2" descr="http://www.mydoforms.com/imageViewer?blobKey=aglteWRvZm9ybXNyEwsSCmJsb2Jfc3RvcmUYroyrEgw&amp;blobName=mytask$$12132012135624$$Published$$5$$P$$5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3640" y="26316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9" name="Picture 2" descr="e:\profiles\dsushko\Desktop\Мягков реклама\метро\Дорожная улица  1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3640" y="2560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0" name="Picture 2" descr="http://www.mydoforms.com/imageViewer?blobKey=aglteWRvZm9ybXNyEwsSCmJsb2Jfc3RvcmUYlpaeEgw&amp;blobName=mytask$$12132012135624$$Published$$20$$P$$1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9360" y="492660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1" name="Picture 2" descr="e:\profiles\dsushko\Desktop\Мягков реклама\Богатырский2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0760" y="274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2" name="Picture 2" descr="http://www.mydoforms.com/imageViewer?blobKey=aglteWRvZm9ybXNyEwsSCmJsb2Jfc3RvcmUYn7eTEgw&amp;blobName=mytask$$12132012135624$$Published$$9$$P$$2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0760" y="259488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3" name="Picture 2" descr="http://www.mydoforms.com/imageViewer?blobKey=aglteWRvZm9ybXNyEwsSCmJsb2Jfc3RvcmUYuK-rEgw&amp;blobName=mytask$$12132012135624$$Published$$28$$P1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0760" y="492660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проверено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магазинов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сетей гипермаркетов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участвовали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города 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агентов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505 фотографии</a:t>
            </a:r>
          </a:p>
          <a:p>
            <a:pPr>
              <a:buFont typeface="Arial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99840" y="2788920"/>
            <a:ext cx="7035800" cy="22701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endParaRPr lang="ru-RU" sz="28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Synergy </a:t>
            </a:r>
          </a:p>
          <a:p>
            <a:pPr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аудит ликёров в супермаркетах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гипермаркетах г. Москвы</a:t>
            </a:r>
          </a:p>
          <a:p>
            <a:pPr>
              <a:defRPr/>
            </a:pP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</a:t>
            </a:r>
          </a:p>
          <a:p>
            <a:pPr>
              <a:defRPr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383280" y="456248"/>
            <a:ext cx="7589520" cy="146399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Аудит алкогольной продукции (ликёров) в супермаркетах	 Москвы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40480" y="618363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ликеров</a:t>
            </a: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e:\profiles\dsushko\Desktop\фотографии для портфолио\mytask$$12182012070130$$Published$$24$$P$$P9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2520" y="4846320"/>
            <a:ext cx="2160000" cy="2160000"/>
          </a:xfrm>
          <a:prstGeom prst="rect">
            <a:avLst/>
          </a:prstGeom>
          <a:noFill/>
        </p:spPr>
      </p:pic>
      <p:pic>
        <p:nvPicPr>
          <p:cNvPr id="3" name="Picture 3" descr="e:\profiles\dsushko\Desktop\фотографии для портфолио\mytask$$12182012070130$$Published$$24$$P$$P10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640" y="4846320"/>
            <a:ext cx="2160000" cy="2160000"/>
          </a:xfrm>
          <a:prstGeom prst="rect">
            <a:avLst/>
          </a:prstGeom>
          <a:noFill/>
        </p:spPr>
      </p:pic>
      <p:pic>
        <p:nvPicPr>
          <p:cNvPr id="6" name="Picture 4" descr="e:\profiles\dsushko\Desktop\фотографии для портфолио\mytask$$12182012070130$$Published$$24$$P6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5640" y="126000"/>
            <a:ext cx="2160000" cy="2160000"/>
          </a:xfrm>
          <a:prstGeom prst="rect">
            <a:avLst/>
          </a:prstGeom>
          <a:noFill/>
        </p:spPr>
      </p:pic>
      <p:pic>
        <p:nvPicPr>
          <p:cNvPr id="1029" name="Picture 5" descr="e:\profiles\dsushko\Desktop\фотографии для портфолио\mytask$$12182012070130$$Published$$24$$P9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6760" y="2457720"/>
            <a:ext cx="2160000" cy="2160000"/>
          </a:xfrm>
          <a:prstGeom prst="rect">
            <a:avLst/>
          </a:prstGeom>
          <a:noFill/>
        </p:spPr>
      </p:pic>
      <p:pic>
        <p:nvPicPr>
          <p:cNvPr id="1030" name="Picture 6" descr="e:\profiles\dsushko\Desktop\фотографии для портфолио\mytask$$12182012070130$$Published$$45$$P15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2457720"/>
            <a:ext cx="2160000" cy="2160000"/>
          </a:xfrm>
          <a:prstGeom prst="rect">
            <a:avLst/>
          </a:prstGeom>
          <a:noFill/>
        </p:spPr>
      </p:pic>
      <p:pic>
        <p:nvPicPr>
          <p:cNvPr id="1031" name="Picture 7" descr="e:\profiles\dsushko\Desktop\фотографии для портфолио\mytask$$12132012135834$$Published$$3$$P$$7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00720" y="80280"/>
            <a:ext cx="2160000" cy="2160000"/>
          </a:xfrm>
          <a:prstGeom prst="rect">
            <a:avLst/>
          </a:prstGeom>
          <a:noFill/>
        </p:spPr>
      </p:pic>
      <p:pic>
        <p:nvPicPr>
          <p:cNvPr id="1032" name="Picture 8" descr="e:\profiles\dsushko\Desktop\фотографии для портфолио\mytask$$12182012070130$$Published$$24$$P$$P4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3640" y="126000"/>
            <a:ext cx="2160000" cy="2160000"/>
          </a:xfrm>
          <a:prstGeom prst="rect">
            <a:avLst/>
          </a:prstGeom>
          <a:noFill/>
        </p:spPr>
      </p:pic>
      <p:pic>
        <p:nvPicPr>
          <p:cNvPr id="1033" name="Picture 9" descr="e:\profiles\dsushko\Desktop\фотографии для портфолио\mytask$$12182012070130$$Published$$24$$P$$P7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0720" y="2503440"/>
            <a:ext cx="2160000" cy="2160000"/>
          </a:xfrm>
          <a:prstGeom prst="rect">
            <a:avLst/>
          </a:prstGeom>
          <a:noFill/>
        </p:spPr>
      </p:pic>
      <p:pic>
        <p:nvPicPr>
          <p:cNvPr id="1034" name="Picture 10" descr="e:\profiles\dsushko\Desktop\фотографии для портфолио\mytask$$12182012070130$$Published$$24$$P$$P8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6160" y="4835160"/>
            <a:ext cx="2160000" cy="216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572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Описание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проекта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3075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6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Содержимое 2"/>
          <p:cNvSpPr txBox="1">
            <a:spLocks/>
          </p:cNvSpPr>
          <p:nvPr/>
        </p:nvSpPr>
        <p:spPr bwMode="auto">
          <a:xfrm>
            <a:off x="3657600" y="2880360"/>
            <a:ext cx="7129463" cy="258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>
            <a:norm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В 200 </a:t>
            </a:r>
            <a:r>
              <a:rPr lang="ru-RU" sz="2000" dirty="0">
                <a:solidFill>
                  <a:srgbClr val="002060"/>
                </a:solidFill>
              </a:rPr>
              <a:t>салонах связи (Связной, </a:t>
            </a:r>
            <a:r>
              <a:rPr lang="ru-RU" sz="2000" dirty="0" err="1">
                <a:solidFill>
                  <a:srgbClr val="002060"/>
                </a:solidFill>
              </a:rPr>
              <a:t>Евросеть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Билайн</a:t>
            </a:r>
            <a:r>
              <a:rPr lang="ru-RU" sz="2000" dirty="0">
                <a:solidFill>
                  <a:srgbClr val="002060"/>
                </a:solidFill>
              </a:rPr>
              <a:t>, Мегафон, МТС) 40 городов России сделать фотографии ВСЕХ полок </a:t>
            </a:r>
            <a:r>
              <a:rPr lang="ru-RU" sz="2000" dirty="0" smtClean="0">
                <a:solidFill>
                  <a:srgbClr val="002060"/>
                </a:solidFill>
              </a:rPr>
              <a:t>с выставленной </a:t>
            </a:r>
            <a:r>
              <a:rPr lang="ru-RU" sz="2000" dirty="0">
                <a:solidFill>
                  <a:srgbClr val="002060"/>
                </a:solidFill>
              </a:rPr>
              <a:t>продукцией, а также панорамный снимок каждого </a:t>
            </a:r>
            <a:r>
              <a:rPr lang="ru-RU" sz="2000" dirty="0" smtClean="0">
                <a:solidFill>
                  <a:srgbClr val="002060"/>
                </a:solidFill>
              </a:rPr>
              <a:t>салона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3521075" y="1376680"/>
            <a:ext cx="7343775" cy="8636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 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Исследование товаров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 салонах связи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508000"/>
            <a:ext cx="6445250" cy="6350000"/>
          </a:xfrm>
        </p:spPr>
        <p:txBody>
          <a:bodyPr/>
          <a:lstStyle/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проверено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супермаркетов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35 разных ликеров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участвовали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агентов 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400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Время выполнения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 дней</a:t>
            </a: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886200" y="2331720"/>
            <a:ext cx="6624638" cy="260604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ea typeface="+mj-ea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Получить консультацию специалиста по покупке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Смарт-ТВ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Телевизора в 20 магазинах</a:t>
            </a: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</a:t>
            </a: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457200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Тайный покупатель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в магазинах техники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23360" y="622935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900" b="1" u="sng" dirty="0">
              <a:solidFill>
                <a:srgbClr val="64C8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640080"/>
            <a:ext cx="6445250" cy="6350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ходе проекта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Предоставлено 40 качественных аудиозаписей от начала до конца визита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Проведена оценка качества работы сотрудников                  </a:t>
            </a: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840480" y="3017520"/>
            <a:ext cx="6624638" cy="256032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Проверка выполнения принятых в банке стандартов качества обслуживания и оценка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навыков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продаж банковских продуктов</a:t>
            </a:r>
          </a:p>
          <a:p>
            <a:pPr marL="171450" lvl="0" indent="-17145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Сочи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959168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Исследование качества обслуживания клиентов в отделениях банка в г. Сочи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023360" y="622935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Среднее значение показателей по всем отделениям Сбербанка</a:t>
            </a:r>
            <a:endParaRPr lang="ru-RU" sz="3600" cap="small" dirty="0" smtClean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240" y="777240"/>
            <a:ext cx="57626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Скорость обслуживания в отделениях банка</a:t>
            </a:r>
            <a:endParaRPr lang="ru-RU" sz="3600" dirty="0" smtClean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3320" y="274320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В целом по Сбербанку среднее  время ожидания клиента в очереди не превысило 10 </a:t>
            </a:r>
            <a:r>
              <a:rPr lang="ru-RU" sz="2400" i="1" dirty="0" smtClean="0">
                <a:solidFill>
                  <a:srgbClr val="002060"/>
                </a:solidFill>
              </a:rPr>
              <a:t>мин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3660" y="1676400"/>
            <a:ext cx="7059140" cy="504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ходе проекта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marL="180975" lvl="0" indent="-180975">
              <a:lnSpc>
                <a:spcPct val="150000"/>
              </a:lnSpc>
              <a:spcBef>
                <a:spcPts val="200"/>
              </a:spcBef>
              <a:buClr>
                <a:schemeClr val="hlink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33 посещения в 33 отделениях банка</a:t>
            </a:r>
          </a:p>
          <a:p>
            <a:pPr marL="180975" indent="-180975">
              <a:lnSpc>
                <a:spcPct val="150000"/>
              </a:lnSpc>
              <a:spcBef>
                <a:spcPts val="200"/>
              </a:spcBef>
              <a:buClr>
                <a:schemeClr val="hlink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Фотофиксация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269 банкоматов и информационно-платежных терминалов 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b="1" i="1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959168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Исследование технического состояния банкоматов Сбербанка в г. Сочи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749040" y="2834640"/>
            <a:ext cx="6624638" cy="256032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проверку технического состояния банкоматов Сбербанка </a:t>
            </a:r>
          </a:p>
          <a:p>
            <a:pPr marL="171450" lvl="0" indent="-17145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Сочи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20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Средние показатели по типам устройств самообслуживания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Рисунок 12" descr="Средние_показатели_по_типам_устройст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133855"/>
            <a:ext cx="7315200" cy="61813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57600" y="252234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Типы устройств по параметру «чистота и исправность», то платежные терминалы получили более высокие оценки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банкоматов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profiles\dsushko\Desktop\Отчет\КАРУСЕЛЬ\Карусель Новоясеневский п-т 1\000000169_2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3749040"/>
            <a:ext cx="2160000" cy="3312000"/>
          </a:xfrm>
          <a:prstGeom prst="rect">
            <a:avLst/>
          </a:prstGeom>
          <a:noFill/>
        </p:spPr>
      </p:pic>
      <p:pic>
        <p:nvPicPr>
          <p:cNvPr id="2051" name="Picture 3" descr="e:\profiles\dsushko\Desktop\Отчет\КАРУСЕЛЬ\Карусель Новоясеневский п-т 1\000000207_2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2" name="Picture 4" descr="e:\profiles\dsushko\Desktop\Отчет\КАРУСЕЛЬ\Карусель Новоясеневский п-т 1\000000246_2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504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3" name="Picture 5" descr="e:\profiles\dsushko\Desktop\Отчет\КАРУСЕЛЬ\Карусель Новоясеневский п-т 1\000000251_2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40" y="3749040"/>
            <a:ext cx="2160000" cy="3312000"/>
          </a:xfrm>
          <a:prstGeom prst="rect">
            <a:avLst/>
          </a:prstGeom>
          <a:noFill/>
        </p:spPr>
      </p:pic>
      <p:pic>
        <p:nvPicPr>
          <p:cNvPr id="2054" name="Picture 6" descr="e:\profiles\dsushko\Desktop\Отчет\КАРУСЕЛЬ\Карусель Новоясеневский п-т 1\000000095_1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5" name="Picture 7" descr="e:\profiles\dsushko\Desktop\Отчет\КАРУСЕЛЬ\Карусель Новоясеневский п-т 1\000000123_2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5040" y="3749040"/>
            <a:ext cx="2160000" cy="3312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528000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Салоны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связи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744000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e:\profiles\dsushko\Desktop\lCpeSW1ONYRSxbVVUFqIK5JvyPTeM6r-YWjhf-3S9Kg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1360" y="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5" name="Picture 3" descr="e:\profiles\dsushko\Desktop\cSMtz4Ktla4e7OQNzujPJ5gyFz9wI8-mMAkessYWX7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1360" y="371520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7" name="Picture 5" descr="e:\profiles\dsushko\Desktop\Kf4-Rk6T7uZrbTW3bzTv4LLQUaEMjiqpHS3LeerXEcE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8040" y="1188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8" name="Picture 6" descr="e:\profiles\dsushko\Desktop\0g_-Z81DJm0gi_68IGpF8lNADEYgLuvxtdepfMexwgo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8040" y="371520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ходе проекта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банкоматов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Сделано 1000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техническое состояние банкоматов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10 дней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b="1" i="1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28122" y="2651760"/>
            <a:ext cx="6624638" cy="231584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Оценить качество обслуживания и состояние аптек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36,6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ЛЕКО</a:t>
            </a:r>
          </a:p>
          <a:p>
            <a:pPr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Москва, Казань и Нижний Новгород</a:t>
            </a: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548640"/>
            <a:ext cx="7269480" cy="219456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Тайный покупатель в аптеках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mydoforms.com/imageViewer?blobKey=aglteWRvZm9ybXNyEwsSCmJsb2Jfc3RvcmUYwN2REgw&amp;blobName=mytask$$12102012171631$$Published$$2$$P$$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760" y="411480"/>
            <a:ext cx="2401165" cy="1800000"/>
          </a:xfrm>
          <a:prstGeom prst="rect">
            <a:avLst/>
          </a:prstGeom>
          <a:noFill/>
        </p:spPr>
      </p:pic>
      <p:pic>
        <p:nvPicPr>
          <p:cNvPr id="14" name="Picture 4" descr="http://www.mydoforms.com/imageViewer?blobKey=aglteWRvZm9ybXNyEwsSCmJsb2Jfc3RvcmUY86KfEgw&amp;blobName=mytask$$12142012121950$$Published$$7$$P$$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080" y="411480"/>
            <a:ext cx="2788520" cy="1800000"/>
          </a:xfrm>
          <a:prstGeom prst="rect">
            <a:avLst/>
          </a:prstGeom>
          <a:noFill/>
        </p:spPr>
      </p:pic>
      <p:pic>
        <p:nvPicPr>
          <p:cNvPr id="15" name="Picture 6" descr="http://www.mydoforms.com/imageViewer?blobKey=aglteWRvZm9ybXNyEwsSCmJsb2Jfc3RvcmUY_KifEgw&amp;blobName=mytask$$12142012121950$$Published$$3$$P$$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4760" y="2354760"/>
            <a:ext cx="3886200" cy="1800000"/>
          </a:xfrm>
          <a:prstGeom prst="rect">
            <a:avLst/>
          </a:prstGeom>
          <a:noFill/>
        </p:spPr>
      </p:pic>
      <p:pic>
        <p:nvPicPr>
          <p:cNvPr id="16" name="Picture 8" descr="http://www.mydoforms.com/imageViewer?blobKey=aglteWRvZm9ybXNyEwsSCmJsb2Jfc3RvcmUYu-ycEgw&amp;blobName=mytask$$12142012121950$$Published$$5$$P$$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560" y="4275000"/>
            <a:ext cx="1890000" cy="2520000"/>
          </a:xfrm>
          <a:prstGeom prst="rect">
            <a:avLst/>
          </a:prstGeom>
          <a:noFill/>
        </p:spPr>
      </p:pic>
      <p:pic>
        <p:nvPicPr>
          <p:cNvPr id="17" name="Picture 10" descr="http://www.mydoforms.com/imageViewer?blobKey=aglteWRvZm9ybXNyEwsSCmJsb2Jfc3RvcmUYpdKcEgw&amp;blobName=mytask$$12102012171631$$Published$$4$$P$$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25170" y="457200"/>
            <a:ext cx="1419030" cy="1668600"/>
          </a:xfrm>
          <a:prstGeom prst="rect">
            <a:avLst/>
          </a:prstGeom>
          <a:noFill/>
        </p:spPr>
      </p:pic>
      <p:pic>
        <p:nvPicPr>
          <p:cNvPr id="18" name="Picture 12" descr="http://www.mydoforms.com/imageViewer?blobKey=aglteWRvZm9ybXNyEwsSCmJsb2Jfc3RvcmUY0P-eEgw&amp;blobName=mytask$$12172012140914$$Published$$4$$P$$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0720" y="4275000"/>
            <a:ext cx="1890000" cy="2520000"/>
          </a:xfrm>
          <a:prstGeom prst="rect">
            <a:avLst/>
          </a:prstGeom>
          <a:noFill/>
        </p:spPr>
      </p:pic>
      <p:pic>
        <p:nvPicPr>
          <p:cNvPr id="19" name="Picture 14" descr="http://www.mydoforms.com/imageViewer?blobKey=aglteWRvZm9ybXNyEwsSCmJsb2Jfc3RvcmUYqsKaEgw&amp;blobName=mytask$$12142012121950$$Published$$4$$P$$4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8200" y="4983480"/>
            <a:ext cx="2916000" cy="1800000"/>
          </a:xfrm>
          <a:prstGeom prst="rect">
            <a:avLst/>
          </a:prstGeom>
          <a:noFill/>
        </p:spPr>
      </p:pic>
      <p:pic>
        <p:nvPicPr>
          <p:cNvPr id="20" name="Picture 16" descr="http://www.mydoforms.com/imageViewer?blobKey=aglteWRvZm9ybXNyEwsSCmJsb2Jfc3RvcmUY3bCOEgw&amp;blobName=mytask$$12142012121950$$Published$$4$$P$$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5171" y="2331720"/>
            <a:ext cx="1419029" cy="2520000"/>
          </a:xfrm>
          <a:prstGeom prst="rect">
            <a:avLst/>
          </a:prstGeom>
          <a:noFill/>
        </p:spPr>
      </p:pic>
      <p:pic>
        <p:nvPicPr>
          <p:cNvPr id="21" name="Picture 18" descr="http://www.mydoforms.com/imageViewer?blobKey=aglteWRvZm9ybXNyEwsSCmJsb2Jfc3RvcmUYhJOZEgw&amp;blobName=mytask$$12142012121950$$Published$$3$$P$$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2349360"/>
            <a:ext cx="1419029" cy="25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показатель по каждой аптеке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990" y="1371600"/>
            <a:ext cx="71056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228600"/>
            <a:ext cx="6445250" cy="6350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2000" u="sng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34 аптеки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Сделано 228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Всем агентам удалось провести проверку без раскрытия личности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приняли участие 15 агентов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Продолжительность проекта: 14 дней</a:t>
            </a:r>
          </a:p>
          <a:p>
            <a:pPr>
              <a:buFont typeface="Arial" pitchFamily="34" charset="0"/>
              <a:buChar char="•"/>
              <a:defRPr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TextBox 77"/>
          <p:cNvSpPr txBox="1">
            <a:spLocks noChangeArrowheads="1"/>
          </p:cNvSpPr>
          <p:nvPr/>
        </p:nvSpPr>
        <p:spPr bwMode="auto">
          <a:xfrm>
            <a:off x="238125" y="2193925"/>
            <a:ext cx="2854325" cy="132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3600" dirty="0">
                <a:solidFill>
                  <a:schemeClr val="bg1"/>
                </a:solidFill>
                <a:latin typeface="+mn-lt"/>
              </a:rPr>
              <a:t>Наши </a:t>
            </a:r>
          </a:p>
          <a:p>
            <a:pPr algn="ctr">
              <a:lnSpc>
                <a:spcPts val="5000"/>
              </a:lnSpc>
            </a:pP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достижения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47078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2462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1998413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26714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9047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8777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72697"/>
              <a:ext cx="230190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62176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8" y="-272697"/>
              <a:ext cx="230190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105574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8973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27523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55824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74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8032" y="-226261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7452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7452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4" name="TextBox 80"/>
          <p:cNvSpPr txBox="1">
            <a:spLocks noChangeArrowheads="1"/>
          </p:cNvSpPr>
          <p:nvPr/>
        </p:nvSpPr>
        <p:spPr bwMode="auto">
          <a:xfrm>
            <a:off x="4005263" y="665163"/>
            <a:ext cx="6967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Проведены исследования</a:t>
            </a:r>
          </a:p>
        </p:txBody>
      </p:sp>
      <p:sp>
        <p:nvSpPr>
          <p:cNvPr id="18445" name="TextBox 47"/>
          <p:cNvSpPr txBox="1">
            <a:spLocks noChangeArrowheads="1"/>
          </p:cNvSpPr>
          <p:nvPr/>
        </p:nvSpPr>
        <p:spPr bwMode="auto">
          <a:xfrm>
            <a:off x="4005263" y="2046288"/>
            <a:ext cx="502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Работает</a:t>
            </a:r>
          </a:p>
        </p:txBody>
      </p:sp>
      <p:sp>
        <p:nvSpPr>
          <p:cNvPr id="18446" name="TextBox 48"/>
          <p:cNvSpPr txBox="1">
            <a:spLocks noChangeArrowheads="1"/>
          </p:cNvSpPr>
          <p:nvPr/>
        </p:nvSpPr>
        <p:spPr bwMode="auto">
          <a:xfrm>
            <a:off x="4013200" y="3427413"/>
            <a:ext cx="502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Сделано</a:t>
            </a:r>
          </a:p>
        </p:txBody>
      </p:sp>
      <p:sp>
        <p:nvSpPr>
          <p:cNvPr id="18447" name="TextBox 50"/>
          <p:cNvSpPr txBox="1">
            <a:spLocks noChangeArrowheads="1"/>
          </p:cNvSpPr>
          <p:nvPr/>
        </p:nvSpPr>
        <p:spPr bwMode="auto">
          <a:xfrm>
            <a:off x="4483100" y="1280160"/>
            <a:ext cx="5260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250 городах 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48" name="TextBox 51"/>
          <p:cNvSpPr txBox="1">
            <a:spLocks noChangeArrowheads="1"/>
          </p:cNvSpPr>
          <p:nvPr/>
        </p:nvSpPr>
        <p:spPr bwMode="auto">
          <a:xfrm>
            <a:off x="4465637" y="2631460"/>
            <a:ext cx="5260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10 000 агентов </a:t>
            </a:r>
          </a:p>
        </p:txBody>
      </p:sp>
      <p:sp>
        <p:nvSpPr>
          <p:cNvPr id="18449" name="TextBox 52"/>
          <p:cNvSpPr txBox="1">
            <a:spLocks noChangeArrowheads="1"/>
          </p:cNvSpPr>
          <p:nvPr/>
        </p:nvSpPr>
        <p:spPr bwMode="auto">
          <a:xfrm>
            <a:off x="4483100" y="4048760"/>
            <a:ext cx="6489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100 000 фотографий </a:t>
            </a:r>
          </a:p>
        </p:txBody>
      </p:sp>
      <p:sp>
        <p:nvSpPr>
          <p:cNvPr id="18450" name="TextBox 53"/>
          <p:cNvSpPr txBox="1">
            <a:spLocks noChangeArrowheads="1"/>
          </p:cNvSpPr>
          <p:nvPr/>
        </p:nvSpPr>
        <p:spPr bwMode="auto">
          <a:xfrm>
            <a:off x="4005263" y="4808538"/>
            <a:ext cx="502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С нами сотрудничают:</a:t>
            </a:r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5074920" y="5532120"/>
            <a:ext cx="900000" cy="900000"/>
            <a:chOff x="4070383" y="5511587"/>
            <a:chExt cx="1369979" cy="1184521"/>
          </a:xfrm>
        </p:grpSpPr>
        <p:pic>
          <p:nvPicPr>
            <p:cNvPr id="18457" name="Picture 6" descr="http://json.ru/images/design/logo_consult.gif"/>
            <p:cNvPicPr>
              <a:picLocks noChangeAspect="1" noChangeArrowheads="1"/>
            </p:cNvPicPr>
            <p:nvPr/>
          </p:nvPicPr>
          <p:blipFill>
            <a:blip r:embed="rId3" cstate="print"/>
            <a:srcRect r="73917"/>
            <a:stretch>
              <a:fillRect/>
            </a:stretch>
          </p:blipFill>
          <p:spPr bwMode="auto">
            <a:xfrm>
              <a:off x="4114800" y="5511587"/>
              <a:ext cx="773106" cy="889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8" name="Picture 6" descr="http://json.ru/images/design/logo_consult.gif"/>
            <p:cNvPicPr>
              <a:picLocks noChangeAspect="1" noChangeArrowheads="1"/>
            </p:cNvPicPr>
            <p:nvPr/>
          </p:nvPicPr>
          <p:blipFill>
            <a:blip r:embed="rId3" cstate="print"/>
            <a:srcRect l="28085" t="32339"/>
            <a:stretch>
              <a:fillRect/>
            </a:stretch>
          </p:blipFill>
          <p:spPr bwMode="auto">
            <a:xfrm>
              <a:off x="4070383" y="6309433"/>
              <a:ext cx="1369979" cy="3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52" name="Picture 79" descr="mytask_logo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Picture 4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3840" y="560916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Picture 5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54184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3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566928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6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72600" y="5820120"/>
            <a:ext cx="1080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7" name="Picture 45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228600"/>
            <a:ext cx="3532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182563" y="2743200"/>
            <a:ext cx="10607675" cy="1782763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" name="Рисунок 50" descr="телефо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" y="5257800"/>
            <a:ext cx="3496163" cy="1629002"/>
          </a:xfrm>
          <a:prstGeom prst="rect">
            <a:avLst/>
          </a:prstGeom>
        </p:spPr>
      </p:pic>
      <p:pic>
        <p:nvPicPr>
          <p:cNvPr id="52" name="Рисунок 51" descr="телефон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9120" y="5623560"/>
            <a:ext cx="6182588" cy="1209844"/>
          </a:xfrm>
          <a:prstGeom prst="rect">
            <a:avLst/>
          </a:prstGeom>
        </p:spPr>
      </p:pic>
      <p:pic>
        <p:nvPicPr>
          <p:cNvPr id="53" name="Picture 2" descr="D:\SOURCE\illustrations\people\4444_17684817.jpg"/>
          <p:cNvPicPr>
            <a:picLocks noChangeAspect="1" noChangeArrowheads="1"/>
          </p:cNvPicPr>
          <p:nvPr/>
        </p:nvPicPr>
        <p:blipFill>
          <a:blip r:embed="rId5" cstate="print"/>
          <a:srcRect t="11723" b="31917"/>
          <a:stretch>
            <a:fillRect/>
          </a:stretch>
        </p:blipFill>
        <p:spPr bwMode="auto">
          <a:xfrm>
            <a:off x="0" y="1645920"/>
            <a:ext cx="109728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Панорама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в салоне 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e:\profiles\dsushko\Desktop\yuNLyHgBOQP16FM6UjlfDsuq9gVFx5mfQ_6iX1smEGk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861185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0" name="Picture 4" descr="e:\profiles\dsushko\Desktop\8K5FJXzG69hoO1I8FMd3moeexTy2WeQsEpmTP4B_xqw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640" y="3657600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1" name="Picture 5" descr="e:\profiles\dsushko\Desktop\-y7j5bSG36pOOJLIqkEP9RTLs-YtXgQtUGlDHafmOUs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5440680"/>
            <a:ext cx="7524000" cy="1836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2" name="Picture 6" descr="e:\profiles\dsushko\Desktop\SUqXzVMS_JB1nbyRZ1m6JM2ZFZ15uHyZIclqAw6QGuA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640" y="74520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1" name="Picture 3" descr="e:\profiles\dsushko\Desktop\yuNLyHgBOQP16FM6UjlfDsuq9gVFx5mfQ_6iX1smEGk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786665"/>
            <a:ext cx="756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2" name="Picture 4" descr="e:\profiles\dsushko\Desktop\8K5FJXzG69hoO1I8FMd3moeexTy2WeQsEpmTP4B_xqw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0800" y="3583080"/>
            <a:ext cx="7524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3" name="Picture 6" descr="e:\profiles\dsushko\Desktop\SUqXzVMS_JB1nbyRZ1m6JM2ZFZ15uHyZIclqAw6QGuA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0800" y="0"/>
            <a:ext cx="7524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203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4312169" y="1508760"/>
            <a:ext cx="4945328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ходе проекта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Обследовано 200 салонов связи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В 40 городах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Сделано более 2500 фотографий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За 14 дней 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cs typeface="Arial" pitchFamily="34" charset="0"/>
              </a:rPr>
              <a:t>Описание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cs typeface="Arial" pitchFamily="34" charset="0"/>
              </a:rPr>
              <a:t>проекта</a:t>
            </a:r>
            <a:endParaRPr lang="ru-RU" sz="3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Содержимое 2"/>
          <p:cNvSpPr txBox="1">
            <a:spLocks/>
          </p:cNvSpPr>
          <p:nvPr/>
        </p:nvSpPr>
        <p:spPr bwMode="auto">
          <a:xfrm>
            <a:off x="3935095" y="777241"/>
            <a:ext cx="6214745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>
            <a:norm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u="sng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600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600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3446145" y="-548640"/>
            <a:ext cx="7343775" cy="192024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400" dirty="0" smtClean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en-US" sz="36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Исследование торговой недвижимости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657600" y="1867555"/>
            <a:ext cx="7315200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ru-RU" sz="28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Девелоперская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компания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ea typeface="Dotum" pitchFamily="34" charset="-127"/>
                <a:cs typeface="Arial" pitchFamily="34" charset="0"/>
              </a:rPr>
              <a:t>Задача исследования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фотографии торговых центров, рынков и строительных объектов. Получить полную информацию о площади исследуемых объектов, паркинге, количеству этажей в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здании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sz="28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Республики Северная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Осетия-Алания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Охват территории </a:t>
            </a:r>
          </a:p>
          <a:p>
            <a:pPr lvl="1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Рынки</a:t>
            </a:r>
          </a:p>
          <a:p>
            <a:pPr lvl="1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Стройки</a:t>
            </a:r>
          </a:p>
          <a:p>
            <a:pPr lvl="1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Торговые коридоры</a:t>
            </a:r>
          </a:p>
          <a:p>
            <a:pPr lvl="1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Торговые центры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Рынки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09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0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 descr="E:\profiles\kvikulova\Desktop\викалина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914400"/>
            <a:ext cx="2160000" cy="2160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6" name="Рисунок 55" descr="привоз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1880" y="3737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фарн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8160" y="9144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ярмарка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23880" y="37490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алан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55600" y="9032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0" name="Рисунок 59" descr="первомайский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66760" y="3737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Стройки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5123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4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131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-715963" y="26209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4" name="Рисунок 53" descr="столица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3320" y="384660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тц1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2760" y="384048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6" name="Рисунок 55" descr="тц3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3320" y="257176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тц2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6640" y="22860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CS Ultim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6756</TotalTime>
  <Words>743</Words>
  <Application>Microsoft Office PowerPoint</Application>
  <PresentationFormat>Произвольный</PresentationFormat>
  <Paragraphs>319</Paragraphs>
  <Slides>46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novikov.com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IdealPresentation.com</dc:creator>
  <cp:lastModifiedBy>khmeleva</cp:lastModifiedBy>
  <cp:revision>462</cp:revision>
  <dcterms:created xsi:type="dcterms:W3CDTF">2011-06-02T18:25:41Z</dcterms:created>
  <dcterms:modified xsi:type="dcterms:W3CDTF">2013-04-03T07:34:02Z</dcterms:modified>
</cp:coreProperties>
</file>